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270" r:id="rId3"/>
    <p:sldId id="284" r:id="rId4"/>
    <p:sldId id="294" r:id="rId5"/>
    <p:sldId id="295" r:id="rId6"/>
    <p:sldId id="297" r:id="rId7"/>
    <p:sldId id="296" r:id="rId8"/>
    <p:sldId id="286" r:id="rId9"/>
    <p:sldId id="292" r:id="rId10"/>
    <p:sldId id="293" r:id="rId11"/>
    <p:sldId id="269" r:id="rId12"/>
    <p:sldId id="268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80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464A8-41F5-4701-9973-AA6BDBE2E9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FEF17-63D4-46ED-9585-AFD597038490}">
      <dgm:prSet phldrT="[Text]"/>
      <dgm:spPr/>
      <dgm:t>
        <a:bodyPr/>
        <a:lstStyle/>
        <a:p>
          <a:r>
            <a:rPr lang="en-US" b="1" dirty="0"/>
            <a:t>Sixth Form</a:t>
          </a:r>
          <a:r>
            <a:rPr lang="en-US" dirty="0"/>
            <a:t>: age 16+, A levels; 350 students; day and boarding</a:t>
          </a:r>
        </a:p>
      </dgm:t>
    </dgm:pt>
    <dgm:pt modelId="{19E064D3-5FCB-4C2A-AB9D-757DF38C3B8E}" type="parTrans" cxnId="{6CB7673A-9E73-403C-89F3-9D5F12DA9639}">
      <dgm:prSet/>
      <dgm:spPr/>
      <dgm:t>
        <a:bodyPr/>
        <a:lstStyle/>
        <a:p>
          <a:endParaRPr lang="en-US"/>
        </a:p>
      </dgm:t>
    </dgm:pt>
    <dgm:pt modelId="{03524B9F-3CA9-49FB-A409-C4FDFDC654A4}" type="sibTrans" cxnId="{6CB7673A-9E73-403C-89F3-9D5F12DA9639}">
      <dgm:prSet/>
      <dgm:spPr/>
      <dgm:t>
        <a:bodyPr/>
        <a:lstStyle/>
        <a:p>
          <a:endParaRPr lang="en-US"/>
        </a:p>
      </dgm:t>
    </dgm:pt>
    <dgm:pt modelId="{73BD9DE9-5350-4B53-BB9B-99B94D908D92}">
      <dgm:prSet phldrT="[Text]"/>
      <dgm:spPr/>
      <dgm:t>
        <a:bodyPr/>
        <a:lstStyle/>
        <a:p>
          <a:r>
            <a:rPr lang="en-US" b="1" dirty="0"/>
            <a:t>International School</a:t>
          </a:r>
          <a:r>
            <a:rPr lang="en-US" dirty="0"/>
            <a:t>: age 14+, IGCSEs, Study abroad; 80+students boarding</a:t>
          </a:r>
        </a:p>
      </dgm:t>
    </dgm:pt>
    <dgm:pt modelId="{9DA0ACA0-A7DA-4FBE-B515-6CAB71D2E6F8}" type="parTrans" cxnId="{3141A40D-1862-46B6-B174-4A9D4A7EAC83}">
      <dgm:prSet/>
      <dgm:spPr/>
      <dgm:t>
        <a:bodyPr/>
        <a:lstStyle/>
        <a:p>
          <a:endParaRPr lang="en-US"/>
        </a:p>
      </dgm:t>
    </dgm:pt>
    <dgm:pt modelId="{E28F99B6-1D47-4E4B-9522-FCED5237B445}" type="sibTrans" cxnId="{3141A40D-1862-46B6-B174-4A9D4A7EAC83}">
      <dgm:prSet/>
      <dgm:spPr/>
      <dgm:t>
        <a:bodyPr/>
        <a:lstStyle/>
        <a:p>
          <a:endParaRPr lang="en-US"/>
        </a:p>
      </dgm:t>
    </dgm:pt>
    <dgm:pt modelId="{EF41B19D-6B0C-4CFD-A87B-389C65A69FBB}">
      <dgm:prSet phldrT="[Text]"/>
      <dgm:spPr/>
      <dgm:t>
        <a:bodyPr/>
        <a:lstStyle/>
        <a:p>
          <a:r>
            <a:rPr lang="en-US" b="1" dirty="0"/>
            <a:t>7 to 11: </a:t>
          </a:r>
          <a:r>
            <a:rPr lang="en-US" dirty="0"/>
            <a:t>age 11+, day school only; 190 students</a:t>
          </a:r>
        </a:p>
      </dgm:t>
    </dgm:pt>
    <dgm:pt modelId="{78CAF555-3B00-4C11-BC07-2A770636D53A}" type="parTrans" cxnId="{5A8CCF25-845F-43B3-9B1D-B7EEC60F250F}">
      <dgm:prSet/>
      <dgm:spPr/>
      <dgm:t>
        <a:bodyPr/>
        <a:lstStyle/>
        <a:p>
          <a:endParaRPr lang="en-US"/>
        </a:p>
      </dgm:t>
    </dgm:pt>
    <dgm:pt modelId="{09935D1C-824B-4D4D-AD80-98DF0677D895}" type="sibTrans" cxnId="{5A8CCF25-845F-43B3-9B1D-B7EEC60F250F}">
      <dgm:prSet/>
      <dgm:spPr/>
      <dgm:t>
        <a:bodyPr/>
        <a:lstStyle/>
        <a:p>
          <a:endParaRPr lang="en-US"/>
        </a:p>
      </dgm:t>
    </dgm:pt>
    <dgm:pt modelId="{F291CC9E-DFA6-493D-8CBA-774583422FF7}" type="pres">
      <dgm:prSet presAssocID="{910464A8-41F5-4701-9973-AA6BDBE2E9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074B9-373B-488D-A923-C33B8FD7AB76}" type="pres">
      <dgm:prSet presAssocID="{08DFEF17-63D4-46ED-9585-AFD597038490}" presName="parentLin" presStyleCnt="0"/>
      <dgm:spPr/>
    </dgm:pt>
    <dgm:pt modelId="{884375D2-B91F-482B-AA8D-2C3B016C8107}" type="pres">
      <dgm:prSet presAssocID="{08DFEF17-63D4-46ED-9585-AFD59703849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660D8DB-52CB-447E-AE26-4902A0BA36C4}" type="pres">
      <dgm:prSet presAssocID="{08DFEF17-63D4-46ED-9585-AFD5970384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3360A-22EA-4DB7-A7BA-B2DEF63E8F76}" type="pres">
      <dgm:prSet presAssocID="{08DFEF17-63D4-46ED-9585-AFD597038490}" presName="negativeSpace" presStyleCnt="0"/>
      <dgm:spPr/>
    </dgm:pt>
    <dgm:pt modelId="{C7AC770B-45DE-46A7-BD58-B9995D03BA22}" type="pres">
      <dgm:prSet presAssocID="{08DFEF17-63D4-46ED-9585-AFD597038490}" presName="childText" presStyleLbl="conFgAcc1" presStyleIdx="0" presStyleCnt="3">
        <dgm:presLayoutVars>
          <dgm:bulletEnabled val="1"/>
        </dgm:presLayoutVars>
      </dgm:prSet>
      <dgm:spPr/>
    </dgm:pt>
    <dgm:pt modelId="{0A083811-132E-4696-A951-29784B5D2D1C}" type="pres">
      <dgm:prSet presAssocID="{03524B9F-3CA9-49FB-A409-C4FDFDC654A4}" presName="spaceBetweenRectangles" presStyleCnt="0"/>
      <dgm:spPr/>
    </dgm:pt>
    <dgm:pt modelId="{5B45C049-A4A8-43FF-89DD-DF5A90C68B15}" type="pres">
      <dgm:prSet presAssocID="{73BD9DE9-5350-4B53-BB9B-99B94D908D92}" presName="parentLin" presStyleCnt="0"/>
      <dgm:spPr/>
    </dgm:pt>
    <dgm:pt modelId="{6ED7E501-C2D3-4862-AF68-CD4974449549}" type="pres">
      <dgm:prSet presAssocID="{73BD9DE9-5350-4B53-BB9B-99B94D908D9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FB7261C-F82A-4EB6-BF4F-200A0371203D}" type="pres">
      <dgm:prSet presAssocID="{73BD9DE9-5350-4B53-BB9B-99B94D908D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572F5-D83B-439D-9821-1BC1D87C832E}" type="pres">
      <dgm:prSet presAssocID="{73BD9DE9-5350-4B53-BB9B-99B94D908D92}" presName="negativeSpace" presStyleCnt="0"/>
      <dgm:spPr/>
    </dgm:pt>
    <dgm:pt modelId="{3471DAA6-697F-4A44-8DB1-D1AC0A0B99A0}" type="pres">
      <dgm:prSet presAssocID="{73BD9DE9-5350-4B53-BB9B-99B94D908D92}" presName="childText" presStyleLbl="conFgAcc1" presStyleIdx="1" presStyleCnt="3">
        <dgm:presLayoutVars>
          <dgm:bulletEnabled val="1"/>
        </dgm:presLayoutVars>
      </dgm:prSet>
      <dgm:spPr/>
    </dgm:pt>
    <dgm:pt modelId="{916A2C1E-FE2D-4C91-B80B-07DC1CBEB746}" type="pres">
      <dgm:prSet presAssocID="{E28F99B6-1D47-4E4B-9522-FCED5237B445}" presName="spaceBetweenRectangles" presStyleCnt="0"/>
      <dgm:spPr/>
    </dgm:pt>
    <dgm:pt modelId="{B793F3B6-E780-4615-AD6C-5C71344873AC}" type="pres">
      <dgm:prSet presAssocID="{EF41B19D-6B0C-4CFD-A87B-389C65A69FBB}" presName="parentLin" presStyleCnt="0"/>
      <dgm:spPr/>
    </dgm:pt>
    <dgm:pt modelId="{8FE063BE-D83E-484A-8FB5-17C46DAFAE6A}" type="pres">
      <dgm:prSet presAssocID="{EF41B19D-6B0C-4CFD-A87B-389C65A69FB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2E87EE2-E206-46E0-903E-DAA582F797E0}" type="pres">
      <dgm:prSet presAssocID="{EF41B19D-6B0C-4CFD-A87B-389C65A69F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AE35C-5AB4-4C88-96A1-266FBC2FA2AE}" type="pres">
      <dgm:prSet presAssocID="{EF41B19D-6B0C-4CFD-A87B-389C65A69FBB}" presName="negativeSpace" presStyleCnt="0"/>
      <dgm:spPr/>
    </dgm:pt>
    <dgm:pt modelId="{570B92AF-3015-4F76-993B-4F5F78F8D2D2}" type="pres">
      <dgm:prSet presAssocID="{EF41B19D-6B0C-4CFD-A87B-389C65A69F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261CF0-CEF2-4CF1-A2E9-AEB3D0C77C36}" type="presOf" srcId="{73BD9DE9-5350-4B53-BB9B-99B94D908D92}" destId="{6ED7E501-C2D3-4862-AF68-CD4974449549}" srcOrd="0" destOrd="0" presId="urn:microsoft.com/office/officeart/2005/8/layout/list1"/>
    <dgm:cxn modelId="{459EB4F7-9B90-4168-8D00-361903EAA2A4}" type="presOf" srcId="{EF41B19D-6B0C-4CFD-A87B-389C65A69FBB}" destId="{8FE063BE-D83E-484A-8FB5-17C46DAFAE6A}" srcOrd="0" destOrd="0" presId="urn:microsoft.com/office/officeart/2005/8/layout/list1"/>
    <dgm:cxn modelId="{73D56670-28D2-44AE-AD2D-B1585AF4A859}" type="presOf" srcId="{08DFEF17-63D4-46ED-9585-AFD597038490}" destId="{884375D2-B91F-482B-AA8D-2C3B016C8107}" srcOrd="0" destOrd="0" presId="urn:microsoft.com/office/officeart/2005/8/layout/list1"/>
    <dgm:cxn modelId="{6CB7673A-9E73-403C-89F3-9D5F12DA9639}" srcId="{910464A8-41F5-4701-9973-AA6BDBE2E970}" destId="{08DFEF17-63D4-46ED-9585-AFD597038490}" srcOrd="0" destOrd="0" parTransId="{19E064D3-5FCB-4C2A-AB9D-757DF38C3B8E}" sibTransId="{03524B9F-3CA9-49FB-A409-C4FDFDC654A4}"/>
    <dgm:cxn modelId="{64F2A103-7FE0-4507-BBFA-1BB5B29BAE39}" type="presOf" srcId="{EF41B19D-6B0C-4CFD-A87B-389C65A69FBB}" destId="{F2E87EE2-E206-46E0-903E-DAA582F797E0}" srcOrd="1" destOrd="0" presId="urn:microsoft.com/office/officeart/2005/8/layout/list1"/>
    <dgm:cxn modelId="{5A8CCF25-845F-43B3-9B1D-B7EEC60F250F}" srcId="{910464A8-41F5-4701-9973-AA6BDBE2E970}" destId="{EF41B19D-6B0C-4CFD-A87B-389C65A69FBB}" srcOrd="2" destOrd="0" parTransId="{78CAF555-3B00-4C11-BC07-2A770636D53A}" sibTransId="{09935D1C-824B-4D4D-AD80-98DF0677D895}"/>
    <dgm:cxn modelId="{3141A40D-1862-46B6-B174-4A9D4A7EAC83}" srcId="{910464A8-41F5-4701-9973-AA6BDBE2E970}" destId="{73BD9DE9-5350-4B53-BB9B-99B94D908D92}" srcOrd="1" destOrd="0" parTransId="{9DA0ACA0-A7DA-4FBE-B515-6CAB71D2E6F8}" sibTransId="{E28F99B6-1D47-4E4B-9522-FCED5237B445}"/>
    <dgm:cxn modelId="{94933AB8-014B-4E4A-B96A-715B8FAF178B}" type="presOf" srcId="{08DFEF17-63D4-46ED-9585-AFD597038490}" destId="{3660D8DB-52CB-447E-AE26-4902A0BA36C4}" srcOrd="1" destOrd="0" presId="urn:microsoft.com/office/officeart/2005/8/layout/list1"/>
    <dgm:cxn modelId="{A48DEF10-BE81-4300-81CF-D6F96FFD3BC6}" type="presOf" srcId="{910464A8-41F5-4701-9973-AA6BDBE2E970}" destId="{F291CC9E-DFA6-493D-8CBA-774583422FF7}" srcOrd="0" destOrd="0" presId="urn:microsoft.com/office/officeart/2005/8/layout/list1"/>
    <dgm:cxn modelId="{565C32CB-EFAE-409C-B92B-F96986DADEEC}" type="presOf" srcId="{73BD9DE9-5350-4B53-BB9B-99B94D908D92}" destId="{BFB7261C-F82A-4EB6-BF4F-200A0371203D}" srcOrd="1" destOrd="0" presId="urn:microsoft.com/office/officeart/2005/8/layout/list1"/>
    <dgm:cxn modelId="{053B3251-E4FA-4B90-857F-116612CD3718}" type="presParOf" srcId="{F291CC9E-DFA6-493D-8CBA-774583422FF7}" destId="{AC5074B9-373B-488D-A923-C33B8FD7AB76}" srcOrd="0" destOrd="0" presId="urn:microsoft.com/office/officeart/2005/8/layout/list1"/>
    <dgm:cxn modelId="{49162297-4D98-4064-9529-7FAE4F9631D7}" type="presParOf" srcId="{AC5074B9-373B-488D-A923-C33B8FD7AB76}" destId="{884375D2-B91F-482B-AA8D-2C3B016C8107}" srcOrd="0" destOrd="0" presId="urn:microsoft.com/office/officeart/2005/8/layout/list1"/>
    <dgm:cxn modelId="{11B0CE7F-160A-4288-8059-03EB2494558D}" type="presParOf" srcId="{AC5074B9-373B-488D-A923-C33B8FD7AB76}" destId="{3660D8DB-52CB-447E-AE26-4902A0BA36C4}" srcOrd="1" destOrd="0" presId="urn:microsoft.com/office/officeart/2005/8/layout/list1"/>
    <dgm:cxn modelId="{D3242043-0AC3-4B88-83A2-352900156963}" type="presParOf" srcId="{F291CC9E-DFA6-493D-8CBA-774583422FF7}" destId="{2DC3360A-22EA-4DB7-A7BA-B2DEF63E8F76}" srcOrd="1" destOrd="0" presId="urn:microsoft.com/office/officeart/2005/8/layout/list1"/>
    <dgm:cxn modelId="{D6859F1E-775B-4DDE-A0CE-3AC7218B0F15}" type="presParOf" srcId="{F291CC9E-DFA6-493D-8CBA-774583422FF7}" destId="{C7AC770B-45DE-46A7-BD58-B9995D03BA22}" srcOrd="2" destOrd="0" presId="urn:microsoft.com/office/officeart/2005/8/layout/list1"/>
    <dgm:cxn modelId="{93514B4F-A771-4DF7-9F78-87C10199EB7B}" type="presParOf" srcId="{F291CC9E-DFA6-493D-8CBA-774583422FF7}" destId="{0A083811-132E-4696-A951-29784B5D2D1C}" srcOrd="3" destOrd="0" presId="urn:microsoft.com/office/officeart/2005/8/layout/list1"/>
    <dgm:cxn modelId="{3D8BFC01-671C-4483-AFAF-C0EAF4464093}" type="presParOf" srcId="{F291CC9E-DFA6-493D-8CBA-774583422FF7}" destId="{5B45C049-A4A8-43FF-89DD-DF5A90C68B15}" srcOrd="4" destOrd="0" presId="urn:microsoft.com/office/officeart/2005/8/layout/list1"/>
    <dgm:cxn modelId="{C24F9954-5EA2-41C5-A695-FE28ACA39616}" type="presParOf" srcId="{5B45C049-A4A8-43FF-89DD-DF5A90C68B15}" destId="{6ED7E501-C2D3-4862-AF68-CD4974449549}" srcOrd="0" destOrd="0" presId="urn:microsoft.com/office/officeart/2005/8/layout/list1"/>
    <dgm:cxn modelId="{E04F1CE4-3002-41C3-A3FC-DF09A8BC78BB}" type="presParOf" srcId="{5B45C049-A4A8-43FF-89DD-DF5A90C68B15}" destId="{BFB7261C-F82A-4EB6-BF4F-200A0371203D}" srcOrd="1" destOrd="0" presId="urn:microsoft.com/office/officeart/2005/8/layout/list1"/>
    <dgm:cxn modelId="{4328788F-BE84-4605-A33E-E7CE25E8E225}" type="presParOf" srcId="{F291CC9E-DFA6-493D-8CBA-774583422FF7}" destId="{812572F5-D83B-439D-9821-1BC1D87C832E}" srcOrd="5" destOrd="0" presId="urn:microsoft.com/office/officeart/2005/8/layout/list1"/>
    <dgm:cxn modelId="{45D53607-64F7-43CD-819A-DCE78232DDED}" type="presParOf" srcId="{F291CC9E-DFA6-493D-8CBA-774583422FF7}" destId="{3471DAA6-697F-4A44-8DB1-D1AC0A0B99A0}" srcOrd="6" destOrd="0" presId="urn:microsoft.com/office/officeart/2005/8/layout/list1"/>
    <dgm:cxn modelId="{AF48CC9B-E6FD-4406-B25B-848C49D200B8}" type="presParOf" srcId="{F291CC9E-DFA6-493D-8CBA-774583422FF7}" destId="{916A2C1E-FE2D-4C91-B80B-07DC1CBEB746}" srcOrd="7" destOrd="0" presId="urn:microsoft.com/office/officeart/2005/8/layout/list1"/>
    <dgm:cxn modelId="{F70D5EED-B559-4067-B883-91F9DB59C095}" type="presParOf" srcId="{F291CC9E-DFA6-493D-8CBA-774583422FF7}" destId="{B793F3B6-E780-4615-AD6C-5C71344873AC}" srcOrd="8" destOrd="0" presId="urn:microsoft.com/office/officeart/2005/8/layout/list1"/>
    <dgm:cxn modelId="{E45E3200-1E74-468D-8690-666B09C155D5}" type="presParOf" srcId="{B793F3B6-E780-4615-AD6C-5C71344873AC}" destId="{8FE063BE-D83E-484A-8FB5-17C46DAFAE6A}" srcOrd="0" destOrd="0" presId="urn:microsoft.com/office/officeart/2005/8/layout/list1"/>
    <dgm:cxn modelId="{0540E9B0-3444-4897-9503-8914F25DC86A}" type="presParOf" srcId="{B793F3B6-E780-4615-AD6C-5C71344873AC}" destId="{F2E87EE2-E206-46E0-903E-DAA582F797E0}" srcOrd="1" destOrd="0" presId="urn:microsoft.com/office/officeart/2005/8/layout/list1"/>
    <dgm:cxn modelId="{63B6D3CC-3588-429A-8E21-290AE8048745}" type="presParOf" srcId="{F291CC9E-DFA6-493D-8CBA-774583422FF7}" destId="{A9AAE35C-5AB4-4C88-96A1-266FBC2FA2AE}" srcOrd="9" destOrd="0" presId="urn:microsoft.com/office/officeart/2005/8/layout/list1"/>
    <dgm:cxn modelId="{9C3EAECF-C2A9-46EB-8526-AFFB1401343E}" type="presParOf" srcId="{F291CC9E-DFA6-493D-8CBA-774583422FF7}" destId="{570B92AF-3015-4F76-993B-4F5F78F8D2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C770B-45DE-46A7-BD58-B9995D03BA22}">
      <dsp:nvSpPr>
        <dsp:cNvPr id="0" name=""/>
        <dsp:cNvSpPr/>
      </dsp:nvSpPr>
      <dsp:spPr>
        <a:xfrm>
          <a:off x="0" y="1315809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0D8DB-52CB-447E-AE26-4902A0BA36C4}">
      <dsp:nvSpPr>
        <dsp:cNvPr id="0" name=""/>
        <dsp:cNvSpPr/>
      </dsp:nvSpPr>
      <dsp:spPr>
        <a:xfrm>
          <a:off x="525780" y="1064889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Sixth Form</a:t>
          </a:r>
          <a:r>
            <a:rPr lang="en-US" sz="1700" kern="1200" dirty="0"/>
            <a:t>: age 16+, A levels; 350 students; day and boarding</a:t>
          </a:r>
        </a:p>
      </dsp:txBody>
      <dsp:txXfrm>
        <a:off x="550278" y="1089387"/>
        <a:ext cx="7311924" cy="452844"/>
      </dsp:txXfrm>
    </dsp:sp>
    <dsp:sp modelId="{3471DAA6-697F-4A44-8DB1-D1AC0A0B99A0}">
      <dsp:nvSpPr>
        <dsp:cNvPr id="0" name=""/>
        <dsp:cNvSpPr/>
      </dsp:nvSpPr>
      <dsp:spPr>
        <a:xfrm>
          <a:off x="0" y="2086929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7261C-F82A-4EB6-BF4F-200A0371203D}">
      <dsp:nvSpPr>
        <dsp:cNvPr id="0" name=""/>
        <dsp:cNvSpPr/>
      </dsp:nvSpPr>
      <dsp:spPr>
        <a:xfrm>
          <a:off x="525780" y="1836009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International School</a:t>
          </a:r>
          <a:r>
            <a:rPr lang="en-US" sz="1700" kern="1200" dirty="0"/>
            <a:t>: age 14+, IGCSEs, Study abroad; 80+students boarding</a:t>
          </a:r>
        </a:p>
      </dsp:txBody>
      <dsp:txXfrm>
        <a:off x="550278" y="1860507"/>
        <a:ext cx="7311924" cy="452844"/>
      </dsp:txXfrm>
    </dsp:sp>
    <dsp:sp modelId="{570B92AF-3015-4F76-993B-4F5F78F8D2D2}">
      <dsp:nvSpPr>
        <dsp:cNvPr id="0" name=""/>
        <dsp:cNvSpPr/>
      </dsp:nvSpPr>
      <dsp:spPr>
        <a:xfrm>
          <a:off x="0" y="2858049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87EE2-E206-46E0-903E-DAA582F797E0}">
      <dsp:nvSpPr>
        <dsp:cNvPr id="0" name=""/>
        <dsp:cNvSpPr/>
      </dsp:nvSpPr>
      <dsp:spPr>
        <a:xfrm>
          <a:off x="525780" y="2607129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7 to 11: </a:t>
          </a:r>
          <a:r>
            <a:rPr lang="en-US" sz="1700" kern="1200" dirty="0"/>
            <a:t>age 11+, day school only; 190 students</a:t>
          </a:r>
        </a:p>
      </dsp:txBody>
      <dsp:txXfrm>
        <a:off x="550278" y="2631627"/>
        <a:ext cx="73119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9657E-8953-4217-9624-977D98608F0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7F83E-96D0-47EE-A731-6B0B6A15F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51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1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2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7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6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38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9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9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0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7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15AB3-4501-451C-8E85-222EF201DAF6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15CB-16BB-4421-ABAA-A9261D80B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331" y="2175910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4551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Andrew Gillespie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74" y="1139353"/>
            <a:ext cx="2073114" cy="20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7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44A40-4D4F-4746-8C9B-452B89E6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University destinations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d’Overbroeck’s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students 2018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DAA34F9-57A9-A24D-801D-4A6703838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46782"/>
              </p:ext>
            </p:extLst>
          </p:nvPr>
        </p:nvGraphicFramePr>
        <p:xfrm>
          <a:off x="3792070" y="1066180"/>
          <a:ext cx="5109883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20">
                  <a:extLst>
                    <a:ext uri="{9D8B030D-6E8A-4147-A177-3AD203B41FA5}">
                      <a16:colId xmlns:a16="http://schemas.microsoft.com/office/drawing/2014/main" xmlns="" val="2258355047"/>
                    </a:ext>
                  </a:extLst>
                </a:gridCol>
                <a:gridCol w="4839963">
                  <a:extLst>
                    <a:ext uri="{9D8B030D-6E8A-4147-A177-3AD203B41FA5}">
                      <a16:colId xmlns:a16="http://schemas.microsoft.com/office/drawing/2014/main" xmlns="" val="526820704"/>
                    </a:ext>
                  </a:extLst>
                </a:gridCol>
              </a:tblGrid>
              <a:tr h="36939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205292"/>
                  </a:ext>
                </a:extLst>
              </a:tr>
              <a:tr h="369395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UCL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5705121"/>
                  </a:ext>
                </a:extLst>
              </a:tr>
              <a:tr h="369395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Exeter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849424"/>
                  </a:ext>
                </a:extLst>
              </a:tr>
              <a:tr h="369395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University of Bath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1257299"/>
                  </a:ext>
                </a:extLst>
              </a:tr>
              <a:tr h="369395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Leeds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5865835"/>
                  </a:ext>
                </a:extLst>
              </a:tr>
              <a:tr h="369395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47472"/>
                  </a:ext>
                </a:extLst>
              </a:tr>
              <a:tr h="369395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University of Oxford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856760"/>
                  </a:ext>
                </a:extLst>
              </a:tr>
              <a:tr h="369395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University of Bristol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4814892"/>
                  </a:ext>
                </a:extLst>
              </a:tr>
              <a:tr h="369395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Imperial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6143056"/>
                  </a:ext>
                </a:extLst>
              </a:tr>
              <a:tr h="369395">
                <a:tc>
                  <a:txBody>
                    <a:bodyPr/>
                    <a:lstStyle/>
                    <a:p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Kings College, 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6997753"/>
                  </a:ext>
                </a:extLst>
              </a:tr>
              <a:tr h="369395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14066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FB7879-25B1-6649-8A4A-48DB50CE8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65" y="6229285"/>
            <a:ext cx="463402" cy="4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3" y="365125"/>
            <a:ext cx="10810875" cy="6553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693" y="-1881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Typical week at </a:t>
            </a:r>
            <a:r>
              <a:rPr lang="en-GB" dirty="0" err="1">
                <a:solidFill>
                  <a:srgbClr val="002060"/>
                </a:solidFill>
              </a:rPr>
              <a:t>d’Overbroeck’s</a:t>
            </a:r>
            <a:r>
              <a:rPr lang="en-GB" dirty="0">
                <a:solidFill>
                  <a:srgbClr val="002060"/>
                </a:solidFill>
              </a:rPr>
              <a:t> Sixth Form</a:t>
            </a:r>
          </a:p>
        </p:txBody>
      </p:sp>
    </p:spTree>
    <p:extLst>
      <p:ext uri="{BB962C8B-B14F-4D97-AF65-F5344CB8AC3E}">
        <p14:creationId xmlns:p14="http://schemas.microsoft.com/office/powerpoint/2010/main" val="259994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41891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Sports and activities 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this term at </a:t>
            </a:r>
            <a:r>
              <a:rPr lang="en-GB" dirty="0" err="1">
                <a:solidFill>
                  <a:srgbClr val="002060"/>
                </a:solidFill>
              </a:rPr>
              <a:t>d’Overbroeck’s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643997" y="0"/>
          <a:ext cx="2659028" cy="670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9028">
                  <a:extLst>
                    <a:ext uri="{9D8B030D-6E8A-4147-A177-3AD203B41FA5}">
                      <a16:colId xmlns:a16="http://schemas.microsoft.com/office/drawing/2014/main" xmlns="" val="1009905769"/>
                    </a:ext>
                  </a:extLst>
                </a:gridCol>
              </a:tblGrid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Art Club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77583263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Auditioned Choir - Gaudeamus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4283558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Badminton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97994979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Basketball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21173717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Board Games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2059420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Chess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05583010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Cookery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06459387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Dance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19289957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Debating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45755479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Economics Society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4901428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Film Club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94393379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First Aid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21088908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Football 5aside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41470827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Football Squad Training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1959068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 dirty="0">
                          <a:effectLst/>
                        </a:rPr>
                        <a:t>Golf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47674103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Gym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32775800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Gym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2903809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Hockey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9459455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Judo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88110811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Knitting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9374923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Mindfulness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911093887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Model UN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82039290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Music Technology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8563540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Netball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28688701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Orchestra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751830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Photography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53554819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Polo (Horse)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3207549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Production - Music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3246808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Production - Music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94631698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Production - Drama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44127272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Production - Drama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2201021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Robotics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40862407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Rock Climbing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49193670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Running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007018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Social Studies Discussion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34508473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Spinning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91926082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STEM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4640459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Swimming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4295936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>
                          <a:effectLst/>
                        </a:rPr>
                        <a:t>Tennis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97692691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u="none" strike="noStrike" dirty="0">
                          <a:effectLst/>
                        </a:rPr>
                        <a:t>Yoga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80698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53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8855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Busy social programme: this term 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at </a:t>
            </a:r>
            <a:r>
              <a:rPr lang="en-GB" dirty="0" err="1">
                <a:solidFill>
                  <a:srgbClr val="002060"/>
                </a:solidFill>
              </a:rPr>
              <a:t>d’Overbroeck’s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14115"/>
            <a:ext cx="10725365" cy="5483033"/>
          </a:xfrm>
        </p:spPr>
        <p:txBody>
          <a:bodyPr>
            <a:normAutofit fontScale="55000" lnSpcReduction="20000"/>
          </a:bodyPr>
          <a:lstStyle/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sz="4400" dirty="0">
                <a:solidFill>
                  <a:srgbClr val="002060"/>
                </a:solidFill>
              </a:rPr>
              <a:t>Getting to know Oxford; Saturday 8 September</a:t>
            </a:r>
          </a:p>
          <a:p>
            <a:r>
              <a:rPr lang="en-GB" sz="4400" dirty="0">
                <a:solidFill>
                  <a:srgbClr val="002060"/>
                </a:solidFill>
              </a:rPr>
              <a:t>Activities afternoon at St Philips: Sunday 9 September</a:t>
            </a:r>
          </a:p>
          <a:p>
            <a:r>
              <a:rPr lang="en-GB" sz="4400" dirty="0">
                <a:solidFill>
                  <a:srgbClr val="002060"/>
                </a:solidFill>
              </a:rPr>
              <a:t>Welcome BBQ and activities: Friday 14</a:t>
            </a:r>
          </a:p>
          <a:p>
            <a:r>
              <a:rPr lang="en-GB" sz="4400" dirty="0">
                <a:solidFill>
                  <a:srgbClr val="002060"/>
                </a:solidFill>
              </a:rPr>
              <a:t>Thriller Live- Theatre Trip: Thursday 20 September</a:t>
            </a:r>
          </a:p>
          <a:p>
            <a:r>
              <a:rPr lang="en-GB" sz="4400" dirty="0">
                <a:solidFill>
                  <a:srgbClr val="002060"/>
                </a:solidFill>
              </a:rPr>
              <a:t>London Sightseeing Trip: Saturday 22 September</a:t>
            </a:r>
          </a:p>
          <a:p>
            <a:r>
              <a:rPr lang="en-GB" sz="4400" dirty="0">
                <a:solidFill>
                  <a:srgbClr val="002060"/>
                </a:solidFill>
              </a:rPr>
              <a:t>Thorpe Park : Saturday 13 October</a:t>
            </a:r>
          </a:p>
          <a:p>
            <a:r>
              <a:rPr lang="en-GB" sz="4400" dirty="0">
                <a:solidFill>
                  <a:srgbClr val="002060"/>
                </a:solidFill>
              </a:rPr>
              <a:t>Fireworks at South Park : Saturday 3 November</a:t>
            </a:r>
          </a:p>
          <a:p>
            <a:r>
              <a:rPr lang="en-GB" sz="4400" dirty="0">
                <a:solidFill>
                  <a:srgbClr val="002060"/>
                </a:solidFill>
              </a:rPr>
              <a:t>Bicester Village Shopping Trip: Sunday 11 November</a:t>
            </a:r>
          </a:p>
          <a:p>
            <a:r>
              <a:rPr lang="en-GB" sz="4400" dirty="0">
                <a:solidFill>
                  <a:srgbClr val="002060"/>
                </a:solidFill>
              </a:rPr>
              <a:t>Fantastic Beasts: The Crimes of </a:t>
            </a:r>
            <a:r>
              <a:rPr lang="en-GB" sz="4400" dirty="0" err="1">
                <a:solidFill>
                  <a:srgbClr val="002060"/>
                </a:solidFill>
              </a:rPr>
              <a:t>Grindelward</a:t>
            </a:r>
            <a:r>
              <a:rPr lang="en-GB" sz="4400" dirty="0">
                <a:solidFill>
                  <a:srgbClr val="002060"/>
                </a:solidFill>
              </a:rPr>
              <a:t> – Cinema trip: Friday 16 Nov</a:t>
            </a:r>
          </a:p>
          <a:p>
            <a:r>
              <a:rPr lang="en-GB" sz="4400" dirty="0">
                <a:solidFill>
                  <a:srgbClr val="002060"/>
                </a:solidFill>
              </a:rPr>
              <a:t>Winter Concert : Tuesday 20 November</a:t>
            </a:r>
          </a:p>
          <a:p>
            <a:r>
              <a:rPr lang="en-GB" sz="4400" dirty="0">
                <a:solidFill>
                  <a:srgbClr val="002060"/>
                </a:solidFill>
              </a:rPr>
              <a:t>Bath Christmas Markets : Saturday 1 December</a:t>
            </a:r>
          </a:p>
          <a:p>
            <a:r>
              <a:rPr lang="en-GB" sz="4400" dirty="0">
                <a:solidFill>
                  <a:srgbClr val="002060"/>
                </a:solidFill>
              </a:rPr>
              <a:t>Dirty Dancing – Theatre Trip : Wednesday 5 December</a:t>
            </a:r>
          </a:p>
          <a:p>
            <a:r>
              <a:rPr lang="en-GB" sz="4400" dirty="0">
                <a:solidFill>
                  <a:srgbClr val="002060"/>
                </a:solidFill>
              </a:rPr>
              <a:t>Christmas Jumper Day &amp; Christmas Lunch: Thursday 13 December</a:t>
            </a:r>
          </a:p>
          <a:p>
            <a:endParaRPr lang="en-GB" sz="2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65" y="6229285"/>
            <a:ext cx="463402" cy="4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7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331" y="2175910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4551"/>
            <a:ext cx="9144000" cy="1655762"/>
          </a:xfrm>
        </p:spPr>
        <p:txBody>
          <a:bodyPr/>
          <a:lstStyle/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74" y="1139353"/>
            <a:ext cx="2073114" cy="20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4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d’Overbroeck’s, Oxford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203356"/>
              </p:ext>
            </p:extLst>
          </p:nvPr>
        </p:nvGraphicFramePr>
        <p:xfrm>
          <a:off x="838200" y="145787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5E3BCD-6243-564A-8885-783263BF33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65" y="6229285"/>
            <a:ext cx="463402" cy="4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8335" y="2246081"/>
            <a:ext cx="2763079" cy="35085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Sixth Form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Over 330 students in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First and Second Year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Day and Boarding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464904" y="2604052"/>
            <a:ext cx="1570383" cy="1103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Our Year 11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977348" y="4154557"/>
            <a:ext cx="3634409" cy="125233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Over 130 students new to the Sixth Form UK and international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The Sixth Form at </a:t>
            </a:r>
            <a:r>
              <a:rPr lang="en-GB" dirty="0" err="1">
                <a:solidFill>
                  <a:srgbClr val="002060"/>
                </a:solidFill>
              </a:rPr>
              <a:t>d’Overbroeck’s</a:t>
            </a:r>
            <a:r>
              <a:rPr lang="en-GB" dirty="0">
                <a:solidFill>
                  <a:srgbClr val="002060"/>
                </a:solidFill>
              </a:rPr>
              <a:t>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24AFFC-6F09-DE4C-BFC8-32185E736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65" y="6229285"/>
            <a:ext cx="463402" cy="4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3F286C-E51A-2A49-97FC-AAA1A577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74" y="469687"/>
            <a:ext cx="4927600" cy="622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C60803-C7E6-964F-963B-391EF577A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65" y="6229285"/>
            <a:ext cx="463402" cy="463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514AA6-B74C-164F-B208-A332503F0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24" y="1980987"/>
            <a:ext cx="226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AC6951-6CBB-114B-90C3-BF37157C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31750"/>
            <a:ext cx="93472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126EF-1F87-1E41-9993-5C59B5DA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BAAAF9-88C3-C440-9DC8-2E7589E5D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F45A3C-6F08-3C44-9B23-96C73D590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736600"/>
            <a:ext cx="94742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1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AA596-9BF3-1046-9FC7-3DD2BF70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A3BA54-0F6E-564C-A5BE-10ADBF55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9460FB-2917-AC4E-AFAC-9006E0F5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720" y="0"/>
            <a:ext cx="8936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4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Students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 work collaboratively 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 be global in their perspective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 think critically and creatively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 seize opportunities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 enjoy their studies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 learn how to learn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 achieve high grades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65" y="6229285"/>
            <a:ext cx="463402" cy="463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1532" y="1785869"/>
            <a:ext cx="3417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Small classes (max 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DF0332-9B6A-C549-A381-05DB27A44331}"/>
              </a:ext>
            </a:extLst>
          </p:cNvPr>
          <p:cNvSpPr txBox="1"/>
          <p:nvPr/>
        </p:nvSpPr>
        <p:spPr>
          <a:xfrm>
            <a:off x="6281531" y="2308089"/>
            <a:ext cx="4534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UK and international students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BCB215-EEDF-1A4E-9CB5-31457C0BC17B}"/>
              </a:ext>
            </a:extLst>
          </p:cNvPr>
          <p:cNvSpPr txBox="1"/>
          <p:nvPr/>
        </p:nvSpPr>
        <p:spPr>
          <a:xfrm>
            <a:off x="6281531" y="2852084"/>
            <a:ext cx="2350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Active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96ED3F-9FBF-134F-9570-938977692E12}"/>
              </a:ext>
            </a:extLst>
          </p:cNvPr>
          <p:cNvSpPr txBox="1"/>
          <p:nvPr/>
        </p:nvSpPr>
        <p:spPr>
          <a:xfrm>
            <a:off x="6281531" y="3328233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Curriculum 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893FE3-13F6-1640-8882-43FA6CF6C454}"/>
              </a:ext>
            </a:extLst>
          </p:cNvPr>
          <p:cNvSpPr txBox="1"/>
          <p:nvPr/>
        </p:nvSpPr>
        <p:spPr>
          <a:xfrm>
            <a:off x="6297378" y="4445974"/>
            <a:ext cx="291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Teaching approach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FAFCA4-FB0D-7A45-A5BF-86AD1B58BEF5}"/>
              </a:ext>
            </a:extLst>
          </p:cNvPr>
          <p:cNvSpPr txBox="1"/>
          <p:nvPr/>
        </p:nvSpPr>
        <p:spPr>
          <a:xfrm>
            <a:off x="6281531" y="3882998"/>
            <a:ext cx="2289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Subject choice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C790E-09F6-7544-BDF4-97C217278710}"/>
              </a:ext>
            </a:extLst>
          </p:cNvPr>
          <p:cNvSpPr txBox="1"/>
          <p:nvPr/>
        </p:nvSpPr>
        <p:spPr>
          <a:xfrm>
            <a:off x="6297378" y="634255"/>
            <a:ext cx="3480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At </a:t>
            </a:r>
            <a:r>
              <a:rPr lang="en-GB" sz="3600" dirty="0" err="1">
                <a:solidFill>
                  <a:srgbClr val="FF0000"/>
                </a:solidFill>
              </a:rPr>
              <a:t>d’Overbroeck’s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D919AF-B8CF-BA49-BF01-A873989427B5}"/>
              </a:ext>
            </a:extLst>
          </p:cNvPr>
          <p:cNvSpPr txBox="1"/>
          <p:nvPr/>
        </p:nvSpPr>
        <p:spPr>
          <a:xfrm>
            <a:off x="6281531" y="4952574"/>
            <a:ext cx="2455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Expert teaching</a:t>
            </a:r>
          </a:p>
        </p:txBody>
      </p:sp>
    </p:spTree>
    <p:extLst>
      <p:ext uri="{BB962C8B-B14F-4D97-AF65-F5344CB8AC3E}">
        <p14:creationId xmlns:p14="http://schemas.microsoft.com/office/powerpoint/2010/main" val="20186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EF551E1-53F3-224D-B22D-D5462DFE4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240" y="1338147"/>
            <a:ext cx="10132560" cy="456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F4A7D8-A21C-B847-9D60-A6E9A686C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65" y="6229285"/>
            <a:ext cx="463402" cy="4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46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360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Welcome</vt:lpstr>
      <vt:lpstr>d’Overbroeck’s, Oxford</vt:lpstr>
      <vt:lpstr>The Sixth Form at d’Overbroeck’s 2018</vt:lpstr>
      <vt:lpstr>PowerPoint Presentation</vt:lpstr>
      <vt:lpstr>PowerPoint Presentation</vt:lpstr>
      <vt:lpstr>PowerPoint Presentation</vt:lpstr>
      <vt:lpstr>PowerPoint Presentation</vt:lpstr>
      <vt:lpstr>Students learn</vt:lpstr>
      <vt:lpstr>PowerPoint Presentation</vt:lpstr>
      <vt:lpstr>University destinations d’Overbroeck’s students 2018</vt:lpstr>
      <vt:lpstr>PowerPoint Presentation</vt:lpstr>
      <vt:lpstr>Sports and activities  this term at d’Overbroeck’s</vt:lpstr>
      <vt:lpstr>Busy social programme: this term  at d’Overbroeck’s</vt:lpstr>
      <vt:lpstr>Thank you</vt:lpstr>
    </vt:vector>
  </TitlesOfParts>
  <Company>SWANSCCM2012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Andrew Gillespie</dc:creator>
  <cp:lastModifiedBy>vaska</cp:lastModifiedBy>
  <cp:revision>16</cp:revision>
  <dcterms:created xsi:type="dcterms:W3CDTF">2018-08-28T09:32:28Z</dcterms:created>
  <dcterms:modified xsi:type="dcterms:W3CDTF">2018-10-10T11:52:03Z</dcterms:modified>
</cp:coreProperties>
</file>